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Default Extension="bin" ContentType="audio/unknown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wav" ContentType="audio/x-wav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media/audio4.wav" ContentType="audio/wav"/>
  <Override PartName="/ppt/media/audio2.wav" ContentType="audio/wav"/>
  <Default Extension="jpg" ContentType="image/jpe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27" r:id="rId2"/>
  </p:sldMasterIdLst>
  <p:notesMasterIdLst>
    <p:notesMasterId r:id="rId75"/>
  </p:notesMasterIdLst>
  <p:sldIdLst>
    <p:sldId id="607" r:id="rId3"/>
    <p:sldId id="605" r:id="rId4"/>
    <p:sldId id="258" r:id="rId5"/>
    <p:sldId id="537" r:id="rId6"/>
    <p:sldId id="538" r:id="rId7"/>
    <p:sldId id="539" r:id="rId8"/>
    <p:sldId id="540" r:id="rId9"/>
    <p:sldId id="541" r:id="rId10"/>
    <p:sldId id="542" r:id="rId11"/>
    <p:sldId id="543" r:id="rId12"/>
    <p:sldId id="544" r:id="rId13"/>
    <p:sldId id="545" r:id="rId14"/>
    <p:sldId id="546" r:id="rId15"/>
    <p:sldId id="547" r:id="rId16"/>
    <p:sldId id="548" r:id="rId17"/>
    <p:sldId id="549" r:id="rId18"/>
    <p:sldId id="550" r:id="rId19"/>
    <p:sldId id="551" r:id="rId20"/>
    <p:sldId id="552" r:id="rId21"/>
    <p:sldId id="553" r:id="rId22"/>
    <p:sldId id="554" r:id="rId23"/>
    <p:sldId id="555" r:id="rId24"/>
    <p:sldId id="556" r:id="rId25"/>
    <p:sldId id="557" r:id="rId26"/>
    <p:sldId id="558" r:id="rId27"/>
    <p:sldId id="559" r:id="rId28"/>
    <p:sldId id="560" r:id="rId29"/>
    <p:sldId id="561" r:id="rId30"/>
    <p:sldId id="562" r:id="rId31"/>
    <p:sldId id="563" r:id="rId32"/>
    <p:sldId id="564" r:id="rId33"/>
    <p:sldId id="565" r:id="rId34"/>
    <p:sldId id="566" r:id="rId35"/>
    <p:sldId id="567" r:id="rId36"/>
    <p:sldId id="568" r:id="rId37"/>
    <p:sldId id="569" r:id="rId38"/>
    <p:sldId id="570" r:id="rId39"/>
    <p:sldId id="571" r:id="rId40"/>
    <p:sldId id="572" r:id="rId41"/>
    <p:sldId id="573" r:id="rId42"/>
    <p:sldId id="574" r:id="rId43"/>
    <p:sldId id="575" r:id="rId44"/>
    <p:sldId id="576" r:id="rId45"/>
    <p:sldId id="577" r:id="rId46"/>
    <p:sldId id="578" r:id="rId47"/>
    <p:sldId id="579" r:id="rId48"/>
    <p:sldId id="580" r:id="rId49"/>
    <p:sldId id="581" r:id="rId50"/>
    <p:sldId id="582" r:id="rId51"/>
    <p:sldId id="583" r:id="rId52"/>
    <p:sldId id="584" r:id="rId53"/>
    <p:sldId id="585" r:id="rId54"/>
    <p:sldId id="586" r:id="rId55"/>
    <p:sldId id="587" r:id="rId56"/>
    <p:sldId id="588" r:id="rId57"/>
    <p:sldId id="589" r:id="rId58"/>
    <p:sldId id="590" r:id="rId59"/>
    <p:sldId id="591" r:id="rId60"/>
    <p:sldId id="592" r:id="rId61"/>
    <p:sldId id="593" r:id="rId62"/>
    <p:sldId id="594" r:id="rId63"/>
    <p:sldId id="595" r:id="rId64"/>
    <p:sldId id="596" r:id="rId65"/>
    <p:sldId id="597" r:id="rId66"/>
    <p:sldId id="598" r:id="rId67"/>
    <p:sldId id="599" r:id="rId68"/>
    <p:sldId id="600" r:id="rId69"/>
    <p:sldId id="602" r:id="rId70"/>
    <p:sldId id="604" r:id="rId71"/>
    <p:sldId id="611" r:id="rId72"/>
    <p:sldId id="610" r:id="rId73"/>
    <p:sldId id="609" r:id="rId7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66" autoAdjust="0"/>
    <p:restoredTop sz="90993"/>
  </p:normalViewPr>
  <p:slideViewPr>
    <p:cSldViewPr>
      <p:cViewPr varScale="1">
        <p:scale>
          <a:sx n="102" d="100"/>
          <a:sy n="102" d="100"/>
        </p:scale>
        <p:origin x="135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customXml" Target="../customXml/item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customXml" Target="../customXml/item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8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1CF4D-D3EF-4E4E-AEAD-D9BE1CB10126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3AC4CD-655A-46FF-8CF1-638AA8C1B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39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3631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audio6.bin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3" name="Rectangle 2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4" name="Rectangle 3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5" name="Rectangle 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6" name="Rectangle 5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7" name="Rectangle 6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8" name="Rectangle 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9" name="Rectangle 8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2" name="Rectangle 11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7" name="Rectangle 16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8" name="Rectangle 1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9" name="Rectangle 18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4114800" y="5575756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  <a:endParaRPr lang="en-US" sz="8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21" name="TextBox 20">
            <a:hlinkClick r:id="" action="ppaction://hlinkshowjump?jump=nextslide"/>
          </p:cNvPr>
          <p:cNvSpPr txBox="1"/>
          <p:nvPr userDrawn="1"/>
        </p:nvSpPr>
        <p:spPr bwMode="auto">
          <a:xfrm>
            <a:off x="8099424" y="5507621"/>
            <a:ext cx="8159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 smtClean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RESPONSE</a:t>
            </a:r>
            <a:endParaRPr lang="en-US" sz="8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669833"/>
      </p:ext>
    </p:extLst>
  </p:cSld>
  <p:clrMapOvr>
    <a:masterClrMapping/>
  </p:clrMapOvr>
  <p:transition spd="slow">
    <p:zoom/>
    <p:sndAc>
      <p:stSnd>
        <p:snd r:embed="rId1" name="videoplayback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R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 animBg="1"/>
      <p:bldP spid="19" grpId="0" animBg="1"/>
      <p:bldP spid="19" grpId="1" animBg="1"/>
      <p:bldP spid="2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515467"/>
      </p:ext>
    </p:extLst>
  </p:cSld>
  <p:clrMapOvr>
    <a:masterClrMapping/>
  </p:clrMapOvr>
  <p:transition spd="slow">
    <p:zoom/>
    <p:sndAc>
      <p:stSnd>
        <p:snd r:embed="rId1" name="videoplayback1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2116973"/>
      </p:ext>
    </p:extLst>
  </p:cSld>
  <p:clrMapOvr>
    <a:masterClrMapping/>
  </p:clrMapOvr>
  <p:transition spd="slow">
    <p:zoom/>
    <p:sndAc>
      <p:stSnd>
        <p:snd r:embed="rId1" name="videoplayback1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 spd="slow">
    <p:zoom/>
    <p:sndAc>
      <p:stSnd>
        <p:snd r:embed="rId1" name="videoplayback1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488562"/>
      </p:ext>
    </p:extLst>
  </p:cSld>
  <p:clrMapOvr>
    <a:masterClrMapping/>
  </p:clrMapOvr>
  <p:transition spd="slow">
    <p:zoom/>
    <p:sndAc>
      <p:stSnd>
        <p:snd r:embed="rId1" name="videoplayback1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11" Type="http://schemas.openxmlformats.org/officeDocument/2006/relationships/slide" Target="../slides/slide9.xml"/><Relationship Id="rId5" Type="http://schemas.openxmlformats.org/officeDocument/2006/relationships/theme" Target="../theme/theme1.xml"/><Relationship Id="rId10" Type="http://schemas.openxmlformats.org/officeDocument/2006/relationships/audio" Target="../media/audio4.wav"/><Relationship Id="rId4" Type="http://schemas.openxmlformats.org/officeDocument/2006/relationships/slideLayout" Target="../slideLayouts/slideLayout4.xml"/><Relationship Id="rId9" Type="http://schemas.openxmlformats.org/officeDocument/2006/relationships/audio" Target="../media/audio3.bin"/><Relationship Id="rId14" Type="http://schemas.openxmlformats.org/officeDocument/2006/relationships/audio" Target="../media/audio5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20"/>
          <p:cNvGrpSpPr>
            <a:grpSpLocks/>
          </p:cNvGrpSpPr>
          <p:nvPr userDrawn="1"/>
        </p:nvGrpSpPr>
        <p:grpSpPr bwMode="auto">
          <a:xfrm>
            <a:off x="7010400" y="6172200"/>
            <a:ext cx="1804989" cy="534988"/>
            <a:chOff x="7010399" y="6172200"/>
            <a:chExt cx="1804989" cy="534544"/>
          </a:xfrm>
        </p:grpSpPr>
        <p:sp>
          <p:nvSpPr>
            <p:cNvPr id="22" name="Text Box 63"/>
            <p:cNvSpPr txBox="1">
              <a:spLocks noChangeArrowheads="1"/>
            </p:cNvSpPr>
            <p:nvPr/>
          </p:nvSpPr>
          <p:spPr bwMode="auto">
            <a:xfrm>
              <a:off x="74676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Cheer</a:t>
              </a:r>
            </a:p>
          </p:txBody>
        </p:sp>
        <p:sp>
          <p:nvSpPr>
            <p:cNvPr id="23" name="Text Box 64"/>
            <p:cNvSpPr txBox="1">
              <a:spLocks noChangeArrowheads="1"/>
            </p:cNvSpPr>
            <p:nvPr/>
          </p:nvSpPr>
          <p:spPr bwMode="auto">
            <a:xfrm>
              <a:off x="8229600" y="6491023"/>
              <a:ext cx="585788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Silence</a:t>
              </a:r>
            </a:p>
          </p:txBody>
        </p:sp>
        <p:sp>
          <p:nvSpPr>
            <p:cNvPr id="24" name="Text Box 65"/>
            <p:cNvSpPr txBox="1">
              <a:spLocks noChangeArrowheads="1"/>
            </p:cNvSpPr>
            <p:nvPr/>
          </p:nvSpPr>
          <p:spPr bwMode="auto">
            <a:xfrm>
              <a:off x="7010399" y="6491023"/>
              <a:ext cx="541338" cy="215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smtClean="0">
                  <a:solidFill>
                    <a:schemeClr val="bg1"/>
                  </a:solidFill>
                  <a:effectLst/>
                </a:rPr>
                <a:t>Wrong</a:t>
              </a:r>
              <a:endParaRPr lang="en-US" altLang="en-US" sz="800" b="1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6" name="Text Box 69"/>
            <p:cNvSpPr txBox="1">
              <a:spLocks noChangeArrowheads="1"/>
            </p:cNvSpPr>
            <p:nvPr/>
          </p:nvSpPr>
          <p:spPr bwMode="auto">
            <a:xfrm>
              <a:off x="7885113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Boo</a:t>
              </a:r>
            </a:p>
          </p:txBody>
        </p:sp>
        <p:sp>
          <p:nvSpPr>
            <p:cNvPr id="27" name="AutoShape 60">
              <a:hlinkClick r:id="" action="ppaction://noaction" highlightClick="1">
                <a:snd r:embed="rId8" name="cheering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512050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28" name="AutoShape 61">
              <a:hlinkClick r:id="" action="ppaction://noaction" highlightClick="1">
                <a:snd r:embed="rId9" name="Buzzer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102475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29" name="AutoShape 62">
              <a:hlinkClick r:id="" action="ppaction://noaction" highlightClick="1" endSnd="1"/>
            </p:cNvPr>
            <p:cNvSpPr>
              <a:spLocks noChangeArrowheads="1"/>
            </p:cNvSpPr>
            <p:nvPr/>
          </p:nvSpPr>
          <p:spPr bwMode="auto">
            <a:xfrm>
              <a:off x="8328025" y="6172200"/>
              <a:ext cx="365125" cy="364822"/>
            </a:xfrm>
            <a:prstGeom prst="actionButtonSound">
              <a:avLst/>
            </a:prstGeom>
            <a:solidFill>
              <a:srgbClr val="F6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31" name="AutoShape 68">
              <a:hlinkClick r:id="" action="ppaction://noaction" highlightClick="1">
                <a:snd r:embed="rId10" name="boo3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924800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</p:grpSp>
      <p:pic>
        <p:nvPicPr>
          <p:cNvPr id="1032" name="Picture 2">
            <a:hlinkClick r:id="rId11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9" y="5986465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5943600"/>
            <a:ext cx="2402195" cy="66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63"/>
          <p:cNvSpPr txBox="1">
            <a:spLocks noChangeArrowheads="1"/>
          </p:cNvSpPr>
          <p:nvPr userDrawn="1"/>
        </p:nvSpPr>
        <p:spPr bwMode="auto">
          <a:xfrm>
            <a:off x="6589714" y="6491288"/>
            <a:ext cx="57308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800" b="1" smtClean="0">
                <a:solidFill>
                  <a:schemeClr val="bg1"/>
                </a:solidFill>
                <a:effectLst/>
              </a:rPr>
              <a:t>Correct</a:t>
            </a:r>
            <a:endParaRPr lang="en-US" altLang="en-US" sz="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8" name="AutoShape 60">
            <a:hlinkClick r:id="" action="ppaction://noaction" highlightClick="1">
              <a:snd r:embed="rId14" name="Ding.wav"/>
            </a:hlinkClick>
          </p:cNvPr>
          <p:cNvSpPr>
            <a:spLocks noChangeArrowheads="1"/>
          </p:cNvSpPr>
          <p:nvPr userDrawn="1"/>
        </p:nvSpPr>
        <p:spPr bwMode="auto">
          <a:xfrm>
            <a:off x="6673850" y="6172200"/>
            <a:ext cx="365125" cy="365125"/>
          </a:xfrm>
          <a:prstGeom prst="actionButtonSound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9" r:id="rId2"/>
    <p:sldLayoutId id="2147483713" r:id="rId3"/>
    <p:sldLayoutId id="2147483726" r:id="rId4"/>
  </p:sldLayoutIdLst>
  <p:transition spd="slow">
    <p:zoom/>
    <p:sndAc>
      <p:stSnd>
        <p:snd r:embed="rId6" name="videoplayback1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9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ransition spd="slow">
    <p:zoom/>
    <p:sndAc>
      <p:stSnd>
        <p:snd r:embed="rId3" name="videoplayback1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audio" Target="../media/audio7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52.xml"/><Relationship Id="rId18" Type="http://schemas.openxmlformats.org/officeDocument/2006/relationships/slide" Target="slide44.xml"/><Relationship Id="rId26" Type="http://schemas.openxmlformats.org/officeDocument/2006/relationships/slide" Target="slide66.xml"/><Relationship Id="rId3" Type="http://schemas.openxmlformats.org/officeDocument/2006/relationships/image" Target="../media/image7.jpg"/><Relationship Id="rId21" Type="http://schemas.openxmlformats.org/officeDocument/2006/relationships/slide" Target="slide16.xml"/><Relationship Id="rId34" Type="http://schemas.openxmlformats.org/officeDocument/2006/relationships/slide" Target="slide70.xml"/><Relationship Id="rId7" Type="http://schemas.openxmlformats.org/officeDocument/2006/relationships/slide" Target="slide50.xml"/><Relationship Id="rId12" Type="http://schemas.openxmlformats.org/officeDocument/2006/relationships/slide" Target="slide42.xml"/><Relationship Id="rId17" Type="http://schemas.openxmlformats.org/officeDocument/2006/relationships/slide" Target="slide34.xml"/><Relationship Id="rId25" Type="http://schemas.openxmlformats.org/officeDocument/2006/relationships/slide" Target="slide56.xml"/><Relationship Id="rId33" Type="http://schemas.openxmlformats.org/officeDocument/2006/relationships/slide" Target="slide20.xml"/><Relationship Id="rId2" Type="http://schemas.openxmlformats.org/officeDocument/2006/relationships/audio" Target="../media/audio8.wav"/><Relationship Id="rId16" Type="http://schemas.openxmlformats.org/officeDocument/2006/relationships/slide" Target="slide24.xml"/><Relationship Id="rId20" Type="http://schemas.openxmlformats.org/officeDocument/2006/relationships/slide" Target="slide64.xml"/><Relationship Id="rId29" Type="http://schemas.openxmlformats.org/officeDocument/2006/relationships/slide" Target="slide3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40.xml"/><Relationship Id="rId11" Type="http://schemas.openxmlformats.org/officeDocument/2006/relationships/slide" Target="slide32.xml"/><Relationship Id="rId24" Type="http://schemas.openxmlformats.org/officeDocument/2006/relationships/slide" Target="slide46.xml"/><Relationship Id="rId32" Type="http://schemas.openxmlformats.org/officeDocument/2006/relationships/slide" Target="slide68.xml"/><Relationship Id="rId5" Type="http://schemas.openxmlformats.org/officeDocument/2006/relationships/slide" Target="slide30.xml"/><Relationship Id="rId15" Type="http://schemas.openxmlformats.org/officeDocument/2006/relationships/slide" Target="slide14.xml"/><Relationship Id="rId23" Type="http://schemas.openxmlformats.org/officeDocument/2006/relationships/slide" Target="slide36.xml"/><Relationship Id="rId28" Type="http://schemas.openxmlformats.org/officeDocument/2006/relationships/slide" Target="slide28.xml"/><Relationship Id="rId10" Type="http://schemas.openxmlformats.org/officeDocument/2006/relationships/slide" Target="slide22.xml"/><Relationship Id="rId19" Type="http://schemas.openxmlformats.org/officeDocument/2006/relationships/slide" Target="slide54.xml"/><Relationship Id="rId31" Type="http://schemas.openxmlformats.org/officeDocument/2006/relationships/slide" Target="slide58.xml"/><Relationship Id="rId4" Type="http://schemas.openxmlformats.org/officeDocument/2006/relationships/slide" Target="slide10.xml"/><Relationship Id="rId9" Type="http://schemas.openxmlformats.org/officeDocument/2006/relationships/slide" Target="slide12.xml"/><Relationship Id="rId14" Type="http://schemas.openxmlformats.org/officeDocument/2006/relationships/slide" Target="slide62.xml"/><Relationship Id="rId22" Type="http://schemas.openxmlformats.org/officeDocument/2006/relationships/slide" Target="slide26.xml"/><Relationship Id="rId27" Type="http://schemas.openxmlformats.org/officeDocument/2006/relationships/slide" Target="slide18.xml"/><Relationship Id="rId30" Type="http://schemas.openxmlformats.org/officeDocument/2006/relationships/slide" Target="slide4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videoplayba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600" y="6019800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811194" y="4775537"/>
            <a:ext cx="752161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estyle Script" panose="030804020302050B0404" pitchFamily="66" charset="0"/>
                <a:cs typeface="Arial" charset="0"/>
              </a:rPr>
              <a:t>Montgomery County Archives Edition</a:t>
            </a:r>
            <a:endParaRPr lang="en-U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eestyle Script" panose="030804020302050B0404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33731"/>
      </p:ext>
    </p:extLst>
  </p:cSld>
  <p:clrMapOvr>
    <a:masterClrMapping/>
  </p:clrMapOvr>
  <p:transition spd="slow">
    <p:zoom/>
    <p:sndAc>
      <p:stSnd>
        <p:snd r:embed="rId4" name="videoplayba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762002" y="1090613"/>
            <a:ext cx="7566025" cy="3877985"/>
          </a:xfrm>
          <a:prstGeom prst="rect">
            <a:avLst/>
          </a:prstGeom>
          <a:solidFill>
            <a:srgbClr val="002060">
              <a:alpha val="83000"/>
            </a:srgbClr>
          </a:solidFill>
          <a:ln w="127000">
            <a:solidFill>
              <a:schemeClr val="accent4">
                <a:shade val="50000"/>
              </a:schemeClr>
            </a:solidFill>
          </a:ln>
          <a:extLst/>
        </p:spPr>
        <p:txBody>
          <a:bodyPr lIns="91440" tIns="274320" bIns="27432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HERE ARE TODAY’S CATEGORIES</a:t>
            </a:r>
          </a:p>
        </p:txBody>
      </p:sp>
    </p:spTree>
    <p:extLst>
      <p:ext uri="{BB962C8B-B14F-4D97-AF65-F5344CB8AC3E}">
        <p14:creationId xmlns:p14="http://schemas.microsoft.com/office/powerpoint/2010/main" val="359283608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838200" y="2438400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Papers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0" y="1905000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altLang="en-US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Collection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2422775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Government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Civil Rights Movement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Montgomery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County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2422775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Elected Officials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2"/>
          <p:cNvSpPr txBox="1">
            <a:spLocks noChangeArrowheads="1"/>
          </p:cNvSpPr>
          <p:nvPr/>
        </p:nvSpPr>
        <p:spPr bwMode="auto">
          <a:xfrm>
            <a:off x="701675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4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8" name="Text Box 53"/>
          <p:cNvSpPr txBox="1">
            <a:spLocks noChangeArrowheads="1"/>
          </p:cNvSpPr>
          <p:nvPr/>
        </p:nvSpPr>
        <p:spPr bwMode="auto">
          <a:xfrm>
            <a:off x="3316290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5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9" name="Text Box 58"/>
          <p:cNvSpPr txBox="1">
            <a:spLocks noChangeArrowheads="1"/>
          </p:cNvSpPr>
          <p:nvPr/>
        </p:nvSpPr>
        <p:spPr bwMode="auto">
          <a:xfrm>
            <a:off x="4648202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6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0" name="Text Box 63"/>
          <p:cNvSpPr txBox="1">
            <a:spLocks noChangeArrowheads="1"/>
          </p:cNvSpPr>
          <p:nvPr/>
        </p:nvSpPr>
        <p:spPr bwMode="auto">
          <a:xfrm>
            <a:off x="5943602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7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1" name="Text Box 69"/>
          <p:cNvSpPr txBox="1">
            <a:spLocks noChangeArrowheads="1"/>
          </p:cNvSpPr>
          <p:nvPr/>
        </p:nvSpPr>
        <p:spPr bwMode="auto">
          <a:xfrm>
            <a:off x="7315200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8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2" name="Text Box 43"/>
          <p:cNvSpPr txBox="1">
            <a:spLocks noChangeArrowheads="1"/>
          </p:cNvSpPr>
          <p:nvPr/>
        </p:nvSpPr>
        <p:spPr bwMode="auto">
          <a:xfrm>
            <a:off x="701675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9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3" name="Text Box 49"/>
          <p:cNvSpPr txBox="1">
            <a:spLocks noChangeArrowheads="1"/>
          </p:cNvSpPr>
          <p:nvPr/>
        </p:nvSpPr>
        <p:spPr bwMode="auto">
          <a:xfrm>
            <a:off x="2035177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0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4" name="Text Box 54"/>
          <p:cNvSpPr txBox="1">
            <a:spLocks noChangeArrowheads="1"/>
          </p:cNvSpPr>
          <p:nvPr/>
        </p:nvSpPr>
        <p:spPr bwMode="auto">
          <a:xfrm>
            <a:off x="3317877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1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5" name="Text Box 59"/>
          <p:cNvSpPr txBox="1">
            <a:spLocks noChangeArrowheads="1"/>
          </p:cNvSpPr>
          <p:nvPr/>
        </p:nvSpPr>
        <p:spPr bwMode="auto">
          <a:xfrm>
            <a:off x="4648202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2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6" name="Text Box 64"/>
          <p:cNvSpPr txBox="1">
            <a:spLocks noChangeArrowheads="1"/>
          </p:cNvSpPr>
          <p:nvPr/>
        </p:nvSpPr>
        <p:spPr bwMode="auto">
          <a:xfrm>
            <a:off x="5943602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3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7" name="Text Box 70"/>
          <p:cNvSpPr txBox="1">
            <a:spLocks noChangeArrowheads="1"/>
          </p:cNvSpPr>
          <p:nvPr/>
        </p:nvSpPr>
        <p:spPr bwMode="auto">
          <a:xfrm>
            <a:off x="7315200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4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8" name="Text Box 44"/>
          <p:cNvSpPr txBox="1">
            <a:spLocks noChangeArrowheads="1"/>
          </p:cNvSpPr>
          <p:nvPr/>
        </p:nvSpPr>
        <p:spPr bwMode="auto">
          <a:xfrm>
            <a:off x="701675" y="321627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5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9" name="Text Box 50"/>
          <p:cNvSpPr txBox="1">
            <a:spLocks noChangeArrowheads="1"/>
          </p:cNvSpPr>
          <p:nvPr/>
        </p:nvSpPr>
        <p:spPr bwMode="auto">
          <a:xfrm>
            <a:off x="2035177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6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0" name="Text Box 55"/>
          <p:cNvSpPr txBox="1">
            <a:spLocks noChangeArrowheads="1"/>
          </p:cNvSpPr>
          <p:nvPr/>
        </p:nvSpPr>
        <p:spPr bwMode="auto">
          <a:xfrm>
            <a:off x="3317877" y="32004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7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1" name="Text Box 60"/>
          <p:cNvSpPr txBox="1">
            <a:spLocks noChangeArrowheads="1"/>
          </p:cNvSpPr>
          <p:nvPr/>
        </p:nvSpPr>
        <p:spPr bwMode="auto">
          <a:xfrm>
            <a:off x="4648202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8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2" name="Text Box 65"/>
          <p:cNvSpPr txBox="1">
            <a:spLocks noChangeArrowheads="1"/>
          </p:cNvSpPr>
          <p:nvPr/>
        </p:nvSpPr>
        <p:spPr bwMode="auto">
          <a:xfrm>
            <a:off x="5943602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9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3" name="Text Box 71"/>
          <p:cNvSpPr txBox="1">
            <a:spLocks noChangeArrowheads="1"/>
          </p:cNvSpPr>
          <p:nvPr/>
        </p:nvSpPr>
        <p:spPr bwMode="auto">
          <a:xfrm>
            <a:off x="7315200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0" action="ppaction://hlinksldjump"/>
              </a:rPr>
              <a:t>$300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4" name="Text Box 45"/>
          <p:cNvSpPr txBox="1">
            <a:spLocks noChangeArrowheads="1"/>
          </p:cNvSpPr>
          <p:nvPr/>
        </p:nvSpPr>
        <p:spPr bwMode="auto">
          <a:xfrm>
            <a:off x="701675" y="40481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1" action="ppaction://hlinksldjump"/>
              </a:rPr>
              <a:t>$400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5" name="Text Box 51"/>
          <p:cNvSpPr txBox="1">
            <a:spLocks noChangeArrowheads="1"/>
          </p:cNvSpPr>
          <p:nvPr/>
        </p:nvSpPr>
        <p:spPr bwMode="auto">
          <a:xfrm>
            <a:off x="2035177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2" action="ppaction://hlinksldjump"/>
              </a:rPr>
              <a:t>$400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6" name="Text Box 56"/>
          <p:cNvSpPr txBox="1">
            <a:spLocks noChangeArrowheads="1"/>
          </p:cNvSpPr>
          <p:nvPr/>
        </p:nvSpPr>
        <p:spPr bwMode="auto">
          <a:xfrm>
            <a:off x="3317877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3" action="ppaction://hlinksldjump"/>
              </a:rPr>
              <a:t>$400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7" name="Text Box 61"/>
          <p:cNvSpPr txBox="1">
            <a:spLocks noChangeArrowheads="1"/>
          </p:cNvSpPr>
          <p:nvPr/>
        </p:nvSpPr>
        <p:spPr bwMode="auto">
          <a:xfrm>
            <a:off x="4648202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4" action="ppaction://hlinksldjump"/>
              </a:rPr>
              <a:t>$400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8" name="Text Box 66"/>
          <p:cNvSpPr txBox="1">
            <a:spLocks noChangeArrowheads="1"/>
          </p:cNvSpPr>
          <p:nvPr/>
        </p:nvSpPr>
        <p:spPr bwMode="auto">
          <a:xfrm>
            <a:off x="5943602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5" action="ppaction://hlinksldjump"/>
              </a:rPr>
              <a:t>$400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9" name="Text Box 72"/>
          <p:cNvSpPr txBox="1">
            <a:spLocks noChangeArrowheads="1"/>
          </p:cNvSpPr>
          <p:nvPr/>
        </p:nvSpPr>
        <p:spPr bwMode="auto">
          <a:xfrm>
            <a:off x="7315200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6" action="ppaction://hlinksldjump"/>
              </a:rPr>
              <a:t>$400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0" name="Text Box 46"/>
          <p:cNvSpPr txBox="1">
            <a:spLocks noChangeArrowheads="1"/>
          </p:cNvSpPr>
          <p:nvPr/>
        </p:nvSpPr>
        <p:spPr bwMode="auto">
          <a:xfrm>
            <a:off x="701675" y="480377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7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1" name="Text Box 52"/>
          <p:cNvSpPr txBox="1">
            <a:spLocks noChangeArrowheads="1"/>
          </p:cNvSpPr>
          <p:nvPr/>
        </p:nvSpPr>
        <p:spPr bwMode="auto">
          <a:xfrm>
            <a:off x="2035177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8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2" name="Text Box 57"/>
          <p:cNvSpPr txBox="1">
            <a:spLocks noChangeArrowheads="1"/>
          </p:cNvSpPr>
          <p:nvPr/>
        </p:nvSpPr>
        <p:spPr bwMode="auto">
          <a:xfrm>
            <a:off x="3317877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29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3" name="Text Box 62"/>
          <p:cNvSpPr txBox="1">
            <a:spLocks noChangeArrowheads="1"/>
          </p:cNvSpPr>
          <p:nvPr/>
        </p:nvSpPr>
        <p:spPr bwMode="auto">
          <a:xfrm>
            <a:off x="4648202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0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4" name="Text Box 67"/>
          <p:cNvSpPr txBox="1">
            <a:spLocks noChangeArrowheads="1"/>
          </p:cNvSpPr>
          <p:nvPr/>
        </p:nvSpPr>
        <p:spPr bwMode="auto">
          <a:xfrm>
            <a:off x="5943602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1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5" name="Text Box 73"/>
          <p:cNvSpPr txBox="1">
            <a:spLocks noChangeArrowheads="1"/>
          </p:cNvSpPr>
          <p:nvPr/>
        </p:nvSpPr>
        <p:spPr bwMode="auto">
          <a:xfrm>
            <a:off x="7315200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2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778135"/>
            <a:ext cx="1166813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kern="1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endParaRPr lang="en-US" sz="1200" kern="1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Papers</a:t>
            </a:r>
            <a:endParaRPr lang="en-US" sz="1200" kern="1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54226" y="778023"/>
            <a:ext cx="1165225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1200" kern="1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endParaRPr lang="en-US" sz="1200" kern="1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Collection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34545" y="870355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Government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654552" y="685690"/>
            <a:ext cx="1166813" cy="646331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Civil Rights Movement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95988" y="778023"/>
            <a:ext cx="1166812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Montgomery County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51711" y="778023"/>
            <a:ext cx="1166812" cy="461665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kern="1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Elected Officials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2035177" y="16002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3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477000" y="5507623"/>
            <a:ext cx="2133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  <a:latin typeface="Arial Black" pitchFamily="34" charset="0"/>
                <a:cs typeface="Arial" charset="0"/>
                <a:hlinkClick r:id="rId34" action="ppaction://hlinksldjump"/>
              </a:rPr>
              <a:t>Final Jeopardy</a:t>
            </a:r>
            <a:endParaRPr lang="en-US" sz="16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boardfi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8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2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1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8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3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1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6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8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4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2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2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6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5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36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8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82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12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5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2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9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19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8" grpId="0"/>
      <p:bldP spid="11269" grpId="0"/>
      <p:bldP spid="11270" grpId="0"/>
      <p:bldP spid="11271" grpId="0"/>
      <p:bldP spid="11272" grpId="0"/>
      <p:bldP spid="11273" grpId="0"/>
      <p:bldP spid="11274" grpId="0"/>
      <p:bldP spid="11275" grpId="0"/>
      <p:bldP spid="11276" grpId="0"/>
      <p:bldP spid="11277" grpId="0"/>
      <p:bldP spid="11278" grpId="0"/>
      <p:bldP spid="11279" grpId="0"/>
      <p:bldP spid="11280" grpId="0"/>
      <p:bldP spid="11281" grpId="0"/>
      <p:bldP spid="11282" grpId="0"/>
      <p:bldP spid="11283" grpId="0"/>
      <p:bldP spid="11284" grpId="0"/>
      <p:bldP spid="11285" grpId="0"/>
      <p:bldP spid="11286" grpId="0"/>
      <p:bldP spid="11287" grpId="0"/>
      <p:bldP spid="11288" grpId="0"/>
      <p:bldP spid="11289" grpId="0"/>
      <p:bldP spid="11290" grpId="0"/>
      <p:bldP spid="11291" grpId="0"/>
      <p:bldP spid="11292" grpId="0"/>
      <p:bldP spid="11293" grpId="0"/>
      <p:bldP spid="11294" grpId="0"/>
      <p:bldP spid="11295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5"/>
          <p:cNvSpPr txBox="1">
            <a:spLocks noChangeArrowheads="1"/>
          </p:cNvSpPr>
          <p:nvPr/>
        </p:nvSpPr>
        <p:spPr bwMode="auto">
          <a:xfrm>
            <a:off x="838202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Emory </a:t>
            </a:r>
            <a:r>
              <a:rPr lang="en-US" altLang="en-US" sz="6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assumed the role of 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 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this year.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815977" y="2447329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1977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5"/>
          <p:cNvSpPr txBox="1">
            <a:spLocks noChangeArrowheads="1"/>
          </p:cNvSpPr>
          <p:nvPr/>
        </p:nvSpPr>
        <p:spPr bwMode="auto">
          <a:xfrm>
            <a:off x="815977" y="1327221"/>
            <a:ext cx="756602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Emory </a:t>
            </a:r>
            <a:r>
              <a:rPr lang="en-US" alt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unsuccessfully challenged George Wallace in the 1982 </a:t>
            </a:r>
            <a:r>
              <a:rPr lang="en-US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governor’s </a:t>
            </a: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race. </a:t>
            </a:r>
            <a:r>
              <a:rPr lang="en-US" alt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took this percentage of the overall vote. 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percent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5"/>
          <p:cNvSpPr txBox="1">
            <a:spLocks noChangeArrowheads="1"/>
          </p:cNvSpPr>
          <p:nvPr/>
        </p:nvSpPr>
        <p:spPr bwMode="auto">
          <a:xfrm>
            <a:off x="815977" y="1170773"/>
            <a:ext cx="75660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Emory </a:t>
            </a:r>
            <a:r>
              <a:rPr lang="en-US" altLang="en-US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lost the 1999 </a:t>
            </a:r>
            <a:r>
              <a:rPr lang="en-US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mayoral </a:t>
            </a: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election to this democratic candidate. 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Bobby Bright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815977" y="524443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was in this year that Montgomery was named the 18th safest city in the United States.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1995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838200" y="457200"/>
            <a:ext cx="7566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President appointed Emory </a:t>
            </a:r>
            <a:r>
              <a:rPr lang="en-US" altLang="en-US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Folmar</a:t>
            </a: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the role of Civilian Aide Secretary of the United States Army.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Ronald Reagan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man is the creator of the </a:t>
            </a:r>
            <a:r>
              <a:rPr lang="en-US" altLang="en-US" sz="6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Collection.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"/>
          <p:cNvSpPr txBox="1">
            <a:spLocks noChangeArrowheads="1"/>
          </p:cNvSpPr>
          <p:nvPr/>
        </p:nvSpPr>
        <p:spPr bwMode="auto">
          <a:xfrm>
            <a:off x="914400" y="23622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J. </a:t>
            </a:r>
            <a:r>
              <a:rPr lang="en-US" altLang="en-US" sz="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Jr.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original </a:t>
            </a:r>
            <a:r>
              <a:rPr lang="en-US" altLang="en-US" sz="6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house is located at this address.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5"/>
          <p:cNvSpPr txBox="1">
            <a:spLocks noChangeArrowheads="1"/>
          </p:cNvSpPr>
          <p:nvPr/>
        </p:nvSpPr>
        <p:spPr bwMode="auto">
          <a:xfrm>
            <a:off x="815977" y="1909438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334 Washington Avenue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altLang="en-US" sz="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collection consist of this many series.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5"/>
          <p:cNvSpPr txBox="1">
            <a:spLocks noChangeArrowheads="1"/>
          </p:cNvSpPr>
          <p:nvPr/>
        </p:nvSpPr>
        <p:spPr bwMode="auto">
          <a:xfrm>
            <a:off x="815977" y="1170773"/>
            <a:ext cx="75660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5; series I: Research files, series II: Correspondence and diaries, series III: Photographs and other images, series IV: Scrapbooks and photograph albums, and series V: Publications and ephemera 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/>
          <p:cNvSpPr txBox="1">
            <a:spLocks noChangeArrowheads="1"/>
          </p:cNvSpPr>
          <p:nvPr/>
        </p:nvSpPr>
        <p:spPr bwMode="auto">
          <a:xfrm>
            <a:off x="815977" y="1355439"/>
            <a:ext cx="7566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altLang="en-US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r>
              <a:rPr lang="en-US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house was among the first in Montgomery to have this amenity. 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"/>
          <p:cNvSpPr txBox="1">
            <a:spLocks noChangeArrowheads="1"/>
          </p:cNvSpPr>
          <p:nvPr/>
        </p:nvSpPr>
        <p:spPr bwMode="auto">
          <a:xfrm>
            <a:off x="815977" y="1909438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Running Water/ Interior Kitchen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815977" y="755276"/>
            <a:ext cx="756602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en-US" sz="5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This person was a Irish immigrant who became an established grocer and confectioner in Montgomery, Alabama. 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1066800" y="24384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M. </a:t>
            </a:r>
            <a:r>
              <a:rPr lang="en-US" altLang="en-US" sz="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Dowe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the role of 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archives 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our government. 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preserve and care for government records.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5"/>
          <p:cNvSpPr txBox="1">
            <a:spLocks noChangeArrowheads="1"/>
          </p:cNvSpPr>
          <p:nvPr/>
        </p:nvSpPr>
        <p:spPr bwMode="auto">
          <a:xfrm>
            <a:off x="815977" y="1586271"/>
            <a:ext cx="756602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kind of government is </a:t>
            </a:r>
            <a:r>
              <a:rPr lang="en-US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governed by majority rule.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Democracy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5"/>
          <p:cNvSpPr txBox="1">
            <a:spLocks noChangeArrowheads="1"/>
          </p:cNvSpPr>
          <p:nvPr/>
        </p:nvSpPr>
        <p:spPr bwMode="auto">
          <a:xfrm>
            <a:off x="815977" y="524443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system gives national, state, and local governments separate and shared 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powers.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Federalism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5"/>
          <p:cNvSpPr txBox="1">
            <a:spLocks noChangeArrowheads="1"/>
          </p:cNvSpPr>
          <p:nvPr/>
        </p:nvSpPr>
        <p:spPr bwMode="auto">
          <a:xfrm>
            <a:off x="815977" y="524443"/>
            <a:ext cx="75660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system divides power between the President, Congress, and the Supreme Court.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Checks and Balances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amendment Lowered the voting age from 21 to 18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762000" y="24384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26</a:t>
            </a:r>
            <a:r>
              <a:rPr lang="en-US" altLang="en-US" sz="6000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Amendment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5"/>
          <p:cNvSpPr txBox="1">
            <a:spLocks noChangeArrowheads="1"/>
          </p:cNvSpPr>
          <p:nvPr/>
        </p:nvSpPr>
        <p:spPr bwMode="auto">
          <a:xfrm>
            <a:off x="838200" y="692974"/>
            <a:ext cx="75660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person is considered the mother of the Civil Rights </a:t>
            </a:r>
            <a:r>
              <a:rPr lang="en-US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Movement </a:t>
            </a:r>
            <a:r>
              <a:rPr lang="en-US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because of her refusal to give up her seat on a Montgomery </a:t>
            </a:r>
            <a:r>
              <a:rPr lang="en-US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</a:t>
            </a:r>
            <a:r>
              <a:rPr lang="en-US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5"/>
          <p:cNvSpPr txBox="1">
            <a:spLocks noChangeArrowheads="1"/>
          </p:cNvSpPr>
          <p:nvPr/>
        </p:nvSpPr>
        <p:spPr bwMode="auto">
          <a:xfrm>
            <a:off x="762000" y="24384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Rosa Parks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815977" y="986107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landmark case ended </a:t>
            </a:r>
            <a:r>
              <a:rPr lang="en-US" altLang="en-US" sz="6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 </a:t>
            </a:r>
            <a:r>
              <a:rPr lang="en-US" altLang="en-US" sz="6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segregation in the state of Alabama. 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5"/>
          <p:cNvSpPr txBox="1">
            <a:spLocks noChangeArrowheads="1"/>
          </p:cNvSpPr>
          <p:nvPr/>
        </p:nvSpPr>
        <p:spPr bwMode="auto">
          <a:xfrm>
            <a:off x="1295400" y="2362200"/>
            <a:ext cx="75660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</a:pPr>
            <a:r>
              <a:rPr lang="en-US" altLang="en-US" sz="6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Browder v. Gayle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5"/>
          <p:cNvSpPr txBox="1">
            <a:spLocks noChangeArrowheads="1"/>
          </p:cNvSpPr>
          <p:nvPr/>
        </p:nvSpPr>
        <p:spPr bwMode="auto">
          <a:xfrm>
            <a:off x="815977" y="247444"/>
            <a:ext cx="75660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</a:pPr>
            <a:r>
              <a:rPr lang="en-US" alt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This man was the attorney for the defendants in the case that ended bus </a:t>
            </a: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segregation in Alabama, </a:t>
            </a:r>
            <a:r>
              <a:rPr lang="en-US" alt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a</a:t>
            </a:r>
            <a:r>
              <a:rPr lang="en-US" alt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s </a:t>
            </a:r>
            <a:r>
              <a:rPr lang="en-US" alt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well as the attorney for Rosa Parks and Martin Luther King Jr.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Fred Gray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5"/>
          <p:cNvSpPr txBox="1">
            <a:spLocks noChangeArrowheads="1"/>
          </p:cNvSpPr>
          <p:nvPr/>
        </p:nvSpPr>
        <p:spPr bwMode="auto">
          <a:xfrm>
            <a:off x="815977" y="462887"/>
            <a:ext cx="756602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eaLnBrk="1" hangingPunct="1">
              <a:spcBef>
                <a:spcPct val="0"/>
              </a:spcBef>
              <a:buNone/>
            </a:pPr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This 1943 lawsuit was filed by </a:t>
            </a:r>
            <a:r>
              <a:rPr lang="en-US" altLang="en-US" sz="4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attorney </a:t>
            </a:r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Arial" panose="020B0604020202020204" pitchFamily="34" charset="0"/>
              </a:rPr>
              <a:t>Arthur Madison after a group of African-Americans were denied the right to vote while meeting all the prerequisites needed to vote.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5"/>
          <p:cNvSpPr txBox="1">
            <a:spLocks noChangeArrowheads="1"/>
          </p:cNvSpPr>
          <p:nvPr/>
        </p:nvSpPr>
        <p:spPr bwMode="auto">
          <a:xfrm>
            <a:off x="815977" y="986107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Ola M. Galloway v. Montgomery County Board of Registrars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6000" dirty="0">
              <a:solidFill>
                <a:schemeClr val="bg1"/>
              </a:solidFill>
              <a:latin typeface="Arial Black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5"/>
          <p:cNvSpPr txBox="1">
            <a:spLocks noChangeArrowheads="1"/>
          </p:cNvSpPr>
          <p:nvPr/>
        </p:nvSpPr>
        <p:spPr bwMode="auto">
          <a:xfrm>
            <a:off x="609600" y="678331"/>
            <a:ext cx="756602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</a:t>
            </a: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ederal judge was one of three who ruled that bus segregation laws in Alabama were unconstitutional. He also ordered the desegregation of Montgomery’s airport and its </a:t>
            </a: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 </a:t>
            </a:r>
            <a:r>
              <a:rPr lang="en-US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alt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epots in separate cases.</a:t>
            </a:r>
            <a:endParaRPr lang="en-US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5"/>
          <p:cNvSpPr txBox="1">
            <a:spLocks noChangeArrowheads="1"/>
          </p:cNvSpPr>
          <p:nvPr/>
        </p:nvSpPr>
        <p:spPr bwMode="auto">
          <a:xfrm>
            <a:off x="815977" y="1909438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Judge Frank M. Johnson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Montgomery C</a:t>
            </a: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ounty 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was created in this year.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5"/>
          <p:cNvSpPr txBox="1">
            <a:spLocks noChangeArrowheads="1"/>
          </p:cNvSpPr>
          <p:nvPr/>
        </p:nvSpPr>
        <p:spPr bwMode="auto">
          <a:xfrm>
            <a:off x="762000" y="2286000"/>
            <a:ext cx="75660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1816</a:t>
            </a:r>
            <a:endParaRPr lang="en-US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5"/>
          <p:cNvSpPr txBox="1">
            <a:spLocks noChangeArrowheads="1"/>
          </p:cNvSpPr>
          <p:nvPr/>
        </p:nvSpPr>
        <p:spPr bwMode="auto">
          <a:xfrm>
            <a:off x="815977" y="1139996"/>
            <a:ext cx="756602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Montgomery </a:t>
            </a:r>
            <a:r>
              <a:rPr lang="en-US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County 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named after this man who was the first to die in the Battle of Horseshoe Bend in 1814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5"/>
          <p:cNvSpPr txBox="1">
            <a:spLocks noChangeArrowheads="1"/>
          </p:cNvSpPr>
          <p:nvPr/>
        </p:nvSpPr>
        <p:spPr bwMode="auto">
          <a:xfrm>
            <a:off x="914400" y="1888867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Major </a:t>
            </a:r>
            <a:r>
              <a:rPr lang="en-US" altLang="en-US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Lemuel</a:t>
            </a:r>
            <a:r>
              <a:rPr lang="en-US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P. Montgomery</a:t>
            </a:r>
            <a:endParaRPr lang="en-US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Box 5"/>
          <p:cNvSpPr txBox="1">
            <a:spLocks noChangeArrowheads="1"/>
          </p:cNvSpPr>
          <p:nvPr/>
        </p:nvSpPr>
        <p:spPr bwMode="auto">
          <a:xfrm>
            <a:off x="815977" y="986107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Before the state capital was moved to Montgomery it was in this city.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Box 5"/>
          <p:cNvSpPr txBox="1">
            <a:spLocks noChangeArrowheads="1"/>
          </p:cNvSpPr>
          <p:nvPr/>
        </p:nvSpPr>
        <p:spPr bwMode="auto">
          <a:xfrm>
            <a:off x="762000" y="2360712"/>
            <a:ext cx="75660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Tuscaloosa</a:t>
            </a:r>
            <a:endParaRPr lang="en-US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Box 5"/>
          <p:cNvSpPr txBox="1">
            <a:spLocks noChangeArrowheads="1"/>
          </p:cNvSpPr>
          <p:nvPr/>
        </p:nvSpPr>
        <p:spPr bwMode="auto">
          <a:xfrm>
            <a:off x="815977" y="339777"/>
            <a:ext cx="756602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There are only two municipalities in Montgomery </a:t>
            </a:r>
            <a:r>
              <a:rPr lang="en-US" alt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County</a:t>
            </a: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The city of Montgomery is one the other is this town.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5"/>
          <p:cNvSpPr txBox="1">
            <a:spLocks noChangeArrowheads="1"/>
          </p:cNvSpPr>
          <p:nvPr/>
        </p:nvSpPr>
        <p:spPr bwMode="auto">
          <a:xfrm>
            <a:off x="762000" y="2438400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Pike Road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Box 5"/>
          <p:cNvSpPr txBox="1">
            <a:spLocks noChangeArrowheads="1"/>
          </p:cNvSpPr>
          <p:nvPr/>
        </p:nvSpPr>
        <p:spPr bwMode="auto">
          <a:xfrm>
            <a:off x="815977" y="755275"/>
            <a:ext cx="756602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Before the founding of the city of Montgomery, the area was occupied by these two different towns.</a:t>
            </a: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5"/>
          <p:cNvSpPr txBox="1">
            <a:spLocks noChangeArrowheads="1"/>
          </p:cNvSpPr>
          <p:nvPr/>
        </p:nvSpPr>
        <p:spPr bwMode="auto">
          <a:xfrm>
            <a:off x="815977" y="1909438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Alabama Town/New Philadelphia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5"/>
          <p:cNvSpPr txBox="1">
            <a:spLocks noChangeArrowheads="1"/>
          </p:cNvSpPr>
          <p:nvPr/>
        </p:nvSpPr>
        <p:spPr bwMode="auto">
          <a:xfrm>
            <a:off x="815977" y="1909438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man is sheriff of Montgomery County</a:t>
            </a:r>
            <a:r>
              <a:rPr lang="en-US" altLang="en-US" sz="6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en-US" sz="6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Box 5"/>
          <p:cNvSpPr txBox="1">
            <a:spLocks noChangeArrowheads="1"/>
          </p:cNvSpPr>
          <p:nvPr/>
        </p:nvSpPr>
        <p:spPr bwMode="auto">
          <a:xfrm>
            <a:off x="1066800" y="1905000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Sheriff Derrick Cunningha</a:t>
            </a:r>
            <a:r>
              <a:rPr lang="en-US" alt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Box 5"/>
          <p:cNvSpPr txBox="1">
            <a:spLocks noChangeArrowheads="1"/>
          </p:cNvSpPr>
          <p:nvPr/>
        </p:nvSpPr>
        <p:spPr bwMode="auto">
          <a:xfrm>
            <a:off x="815977" y="1909437"/>
            <a:ext cx="75660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person is your county commissioner.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5"/>
          <p:cNvSpPr txBox="1">
            <a:spLocks noChangeArrowheads="1"/>
          </p:cNvSpPr>
          <p:nvPr/>
        </p:nvSpPr>
        <p:spPr bwMode="auto">
          <a:xfrm>
            <a:off x="838200" y="1295400"/>
            <a:ext cx="756602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District 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1 - Daniel Harris, Jr. </a:t>
            </a:r>
            <a:r>
              <a:rPr lang="en-US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District 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2 - Elton N. Dean, Sr.            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District 3 - Ronda M. Walker            </a:t>
            </a:r>
            <a:r>
              <a:rPr lang="en-US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District 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4 - Isaiah Sankey                    </a:t>
            </a:r>
            <a:r>
              <a:rPr lang="en-US" alt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District 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5 - Doug Singleton 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5"/>
          <p:cNvSpPr txBox="1">
            <a:spLocks noChangeArrowheads="1"/>
          </p:cNvSpPr>
          <p:nvPr/>
        </p:nvSpPr>
        <p:spPr bwMode="auto">
          <a:xfrm>
            <a:off x="815977" y="986108"/>
            <a:ext cx="75660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woman is the Montgomery County revenue commissioner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Janet </a:t>
            </a:r>
            <a:r>
              <a:rPr lang="en-US" altLang="en-US" sz="6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Buskey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5"/>
          <p:cNvSpPr txBox="1">
            <a:spLocks noChangeArrowheads="1"/>
          </p:cNvSpPr>
          <p:nvPr/>
        </p:nvSpPr>
        <p:spPr bwMode="auto">
          <a:xfrm>
            <a:off x="815977" y="1447773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Man is the Montgomery County District Attorney.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Daryl Bailey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Box 5"/>
          <p:cNvSpPr txBox="1">
            <a:spLocks noChangeArrowheads="1"/>
          </p:cNvSpPr>
          <p:nvPr/>
        </p:nvSpPr>
        <p:spPr bwMode="auto">
          <a:xfrm>
            <a:off x="815977" y="616777"/>
            <a:ext cx="75660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man is probate judge of Montgomery County.</a:t>
            </a:r>
            <a:endParaRPr lang="en-US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5"/>
          <p:cNvSpPr txBox="1">
            <a:spLocks noChangeArrowheads="1"/>
          </p:cNvSpPr>
          <p:nvPr/>
        </p:nvSpPr>
        <p:spPr bwMode="auto">
          <a:xfrm>
            <a:off x="815977" y="2371102"/>
            <a:ext cx="75660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Judge Steven L. Reed</a:t>
            </a:r>
            <a:endParaRPr lang="en-US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02"/>
            <a:ext cx="9170121" cy="685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14864"/>
      </p:ext>
    </p:extLst>
  </p:cSld>
  <p:clrMapOvr>
    <a:masterClrMapping/>
  </p:clrMapOvr>
  <p:transition spd="slow">
    <p:zoom/>
    <p:sndAc>
      <p:stSnd>
        <p:snd r:embed="rId2" name="cheering1.wav"/>
      </p:stSnd>
    </p:sndAc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685800" y="1524000"/>
            <a:ext cx="77724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Montgomery County Archives was created in this year.</a:t>
            </a: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5916"/>
      </p:ext>
    </p:extLst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914400" y="2514600"/>
            <a:ext cx="7315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1996</a:t>
            </a: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4042"/>
      </p:ext>
    </p:extLst>
  </p:cSld>
  <p:clrMapOvr>
    <a:masterClrMapping/>
  </p:clrMapOvr>
  <p:transition spd="slow">
    <p:zoom/>
    <p:sndAc>
      <p:stSnd>
        <p:snd r:embed="rId2" name="videoplayback1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64EDB172D6784D9B2A499DEEC14BC1" ma:contentTypeVersion="1" ma:contentTypeDescription="Create a new document." ma:contentTypeScope="" ma:versionID="8f56425fca788831bc96cd8b325b2ec7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949202dcc3c1780e91e58fb2af340b1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6850669-72CF-425D-9FFD-8D40EF34CD54}"/>
</file>

<file path=customXml/itemProps2.xml><?xml version="1.0" encoding="utf-8"?>
<ds:datastoreItem xmlns:ds="http://schemas.openxmlformats.org/officeDocument/2006/customXml" ds:itemID="{E161E817-EA2E-4D37-9AC6-30CB38713040}"/>
</file>

<file path=customXml/itemProps3.xml><?xml version="1.0" encoding="utf-8"?>
<ds:datastoreItem xmlns:ds="http://schemas.openxmlformats.org/officeDocument/2006/customXml" ds:itemID="{82293325-975F-4BCE-951F-C3BE98BC106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1442</TotalTime>
  <Words>729</Words>
  <Application>Microsoft Office PowerPoint</Application>
  <PresentationFormat>On-screen Show (4:3)</PresentationFormat>
  <Paragraphs>111</Paragraphs>
  <Slides>72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72</vt:i4>
      </vt:variant>
    </vt:vector>
  </HeadingPairs>
  <TitlesOfParts>
    <vt:vector size="81" baseType="lpstr">
      <vt:lpstr>Arial</vt:lpstr>
      <vt:lpstr>Arial Black</vt:lpstr>
      <vt:lpstr>Calibri</vt:lpstr>
      <vt:lpstr>Freestyle Script</vt:lpstr>
      <vt:lpstr>Impact</vt:lpstr>
      <vt:lpstr>Tahoma</vt:lpstr>
      <vt:lpstr>Times New Roman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Youthdownloads.com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Powerpoint Template</dc:title>
  <dc:subject>Jeopardy Powerpoint Game</dc:subject>
  <dc:creator>David Cook</dc:creator>
  <cp:keywords>Jeopardy</cp:keywords>
  <cp:lastModifiedBy>Dallas Hanbury</cp:lastModifiedBy>
  <cp:revision>126</cp:revision>
  <dcterms:created xsi:type="dcterms:W3CDTF">1999-10-07T17:16:48Z</dcterms:created>
  <dcterms:modified xsi:type="dcterms:W3CDTF">2017-06-21T13:41:35Z</dcterms:modified>
  <cp:category>Game Shows</cp:category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0x010100AB64EDB172D6784D9B2A499DEEC14BC1</vt:lpwstr>
  </property>
</Properties>
</file>